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56" r:id="rId3"/>
    <p:sldId id="257" r:id="rId4"/>
    <p:sldId id="258" r:id="rId5"/>
    <p:sldId id="281" r:id="rId6"/>
    <p:sldId id="285" r:id="rId7"/>
    <p:sldId id="259" r:id="rId8"/>
    <p:sldId id="261" r:id="rId9"/>
    <p:sldId id="280" r:id="rId10"/>
    <p:sldId id="262" r:id="rId11"/>
    <p:sldId id="263" r:id="rId12"/>
    <p:sldId id="265" r:id="rId13"/>
    <p:sldId id="264" r:id="rId14"/>
    <p:sldId id="266" r:id="rId15"/>
    <p:sldId id="282" r:id="rId16"/>
    <p:sldId id="283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9" r:id="rId25"/>
    <p:sldId id="276" r:id="rId26"/>
    <p:sldId id="277" r:id="rId27"/>
    <p:sldId id="278" r:id="rId28"/>
    <p:sldId id="274" r:id="rId29"/>
    <p:sldId id="275" r:id="rId30"/>
    <p:sldId id="286" r:id="rId31"/>
    <p:sldId id="287" r:id="rId32"/>
    <p:sldId id="289" r:id="rId33"/>
    <p:sldId id="293" r:id="rId34"/>
    <p:sldId id="292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9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4DDD1-C40D-4B73-8A2E-7E42C198F502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15275-8632-4817-BB93-D2718EAA9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4DDD1-C40D-4B73-8A2E-7E42C198F502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15275-8632-4817-BB93-D2718EAA9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4DDD1-C40D-4B73-8A2E-7E42C198F502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15275-8632-4817-BB93-D2718EAA9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4DDD1-C40D-4B73-8A2E-7E42C198F502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15275-8632-4817-BB93-D2718EAA9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4DDD1-C40D-4B73-8A2E-7E42C198F502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15275-8632-4817-BB93-D2718EAA9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4DDD1-C40D-4B73-8A2E-7E42C198F502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15275-8632-4817-BB93-D2718EAA9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4DDD1-C40D-4B73-8A2E-7E42C198F502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15275-8632-4817-BB93-D2718EAA9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4DDD1-C40D-4B73-8A2E-7E42C198F502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15275-8632-4817-BB93-D2718EAA9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4DDD1-C40D-4B73-8A2E-7E42C198F502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15275-8632-4817-BB93-D2718EAA9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4DDD1-C40D-4B73-8A2E-7E42C198F502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15275-8632-4817-BB93-D2718EAA9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4DDD1-C40D-4B73-8A2E-7E42C198F502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15275-8632-4817-BB93-D2718EAA9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4DDD1-C40D-4B73-8A2E-7E42C198F502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15275-8632-4817-BB93-D2718EAA9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Дулаева</a:t>
            </a:r>
            <a:r>
              <a:rPr lang="ru-RU" dirty="0"/>
              <a:t> </a:t>
            </a:r>
            <a:r>
              <a:rPr lang="ru-RU" dirty="0" err="1"/>
              <a:t>Эльнара</a:t>
            </a:r>
            <a:r>
              <a:rPr lang="ru-RU" dirty="0"/>
              <a:t> </a:t>
            </a:r>
            <a:r>
              <a:rPr lang="ru-RU" dirty="0" err="1"/>
              <a:t>Зильпикаровна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Кандидат филологических наук, </a:t>
            </a:r>
            <a:r>
              <a:rPr lang="ru-RU" dirty="0" err="1"/>
              <a:t>и.о.доцента</a:t>
            </a:r>
            <a:r>
              <a:rPr lang="ru-RU" dirty="0"/>
              <a:t>  кафедры </a:t>
            </a:r>
            <a:r>
              <a:rPr lang="ru-RU" dirty="0" err="1"/>
              <a:t>Тюрксой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Контактная информация </a:t>
            </a:r>
            <a:br>
              <a:rPr lang="ru-RU" dirty="0"/>
            </a:br>
            <a:r>
              <a:rPr lang="ru-RU" dirty="0"/>
              <a:t>Рабочий телефон: 8(727) 2438349</a:t>
            </a:r>
            <a:br>
              <a:rPr lang="ru-RU" dirty="0"/>
            </a:br>
            <a:r>
              <a:rPr lang="ru-RU" dirty="0"/>
              <a:t>Мобильный телефон: +7 (775) 9778877</a:t>
            </a:r>
            <a:br>
              <a:rPr lang="ru-RU" dirty="0"/>
            </a:br>
            <a:r>
              <a:rPr lang="ru-RU" dirty="0"/>
              <a:t>E-</a:t>
            </a:r>
            <a:r>
              <a:rPr lang="ru-RU" dirty="0" err="1"/>
              <a:t>mail</a:t>
            </a:r>
            <a:r>
              <a:rPr lang="ru-RU" dirty="0"/>
              <a:t>: elnara1981dulayeva@mail.ru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6189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Отличия ЯЗЫКА от биокоммуникации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</a:pPr>
            <a:r>
              <a:rPr lang="ru-RU" dirty="0" smtClean="0"/>
              <a:t>отсутствие у биокоммуникации семантической функции: его элементы не обозначают внешние предметы сами по себе, их абстрактные свойства и отношения, — они всегда связаны с конкретной ситуацией и служат конкретным целям.</a:t>
            </a:r>
          </a:p>
          <a:p>
            <a:pPr marL="0" indent="0">
              <a:spcBef>
                <a:spcPts val="0"/>
              </a:spcBef>
            </a:pPr>
            <a:r>
              <a:rPr lang="ru-RU" dirty="0" smtClean="0"/>
              <a:t>инстинктивность и </a:t>
            </a:r>
            <a:r>
              <a:rPr lang="ru-RU" dirty="0" err="1" smtClean="0"/>
              <a:t>генетичесская</a:t>
            </a:r>
            <a:r>
              <a:rPr lang="ru-RU" dirty="0" smtClean="0"/>
              <a:t> (врожденная) обусловленность биокоммуникации </a:t>
            </a:r>
            <a:r>
              <a:rPr lang="en-US" dirty="0" smtClean="0"/>
              <a:t>vs. </a:t>
            </a:r>
            <a:r>
              <a:rPr lang="ru-RU" dirty="0" err="1" smtClean="0"/>
              <a:t>неинстинктивность</a:t>
            </a:r>
            <a:r>
              <a:rPr lang="ru-RU" dirty="0" smtClean="0"/>
              <a:t> человеческой коммуникации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«Вавилонская башня», Питер Брейгель старший (1563)</a:t>
            </a:r>
            <a:endParaRPr lang="ru-RU" dirty="0"/>
          </a:p>
        </p:txBody>
      </p:sp>
      <p:pic>
        <p:nvPicPr>
          <p:cNvPr id="4" name="Содержимое 3" descr="Pieter_Bruegel_the_Elder_-_The_Tower_of_Babel_(Vienna)_-_Google_Art_Project_-_edit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600200"/>
            <a:ext cx="7786742" cy="50435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Языковое разнообразие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В настоящее время в мире насчитывается по меньшей мере 7102 языка.</a:t>
            </a:r>
          </a:p>
          <a:p>
            <a:pPr>
              <a:buNone/>
            </a:pPr>
            <a:r>
              <a:rPr lang="ru-RU" dirty="0" smtClean="0"/>
              <a:t>Из них можно выделить 23 языка, для которых число говорящих (родной язык) превышает 50 млн. человек. Общая численность людей, говорящих на этих 23 языках составляет около 4,1  миллиарда человек.</a:t>
            </a:r>
          </a:p>
          <a:p>
            <a:pPr>
              <a:buNone/>
            </a:pPr>
            <a:r>
              <a:rPr lang="ru-RU" dirty="0" smtClean="0"/>
              <a:t>(Данные справочника </a:t>
            </a:r>
            <a:r>
              <a:rPr lang="en-US" dirty="0" smtClean="0"/>
              <a:t>“</a:t>
            </a:r>
            <a:r>
              <a:rPr lang="en-US" dirty="0" err="1" smtClean="0"/>
              <a:t>Ethnologue</a:t>
            </a:r>
            <a:r>
              <a:rPr lang="en-US" dirty="0" smtClean="0"/>
              <a:t> – Languages of the World”)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yaziki_mira_infografika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0"/>
            <a:ext cx="6143667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мировые языки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Языки, на которых говорят более 100 млн. человек:</a:t>
            </a: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Китайский 1213</a:t>
            </a:r>
            <a:r>
              <a:rPr lang="ru-RU" dirty="0" smtClean="0"/>
              <a:t>     </a:t>
            </a:r>
            <a:r>
              <a:rPr lang="ru-RU" dirty="0" smtClean="0">
                <a:solidFill>
                  <a:srgbClr val="FF0000"/>
                </a:solidFill>
              </a:rPr>
              <a:t>Русский 169 +</a:t>
            </a:r>
          </a:p>
          <a:p>
            <a:pPr>
              <a:buNone/>
            </a:pPr>
            <a:r>
              <a:rPr lang="ru-RU" dirty="0" smtClean="0"/>
              <a:t>Испанский 329       Японский 122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Английский 328 +</a:t>
            </a: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Арабский 221</a:t>
            </a: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Хинди 182</a:t>
            </a:r>
          </a:p>
          <a:p>
            <a:pPr>
              <a:buNone/>
            </a:pPr>
            <a:r>
              <a:rPr lang="ru-RU" dirty="0" smtClean="0"/>
              <a:t>Бенгальский 181 </a:t>
            </a:r>
          </a:p>
          <a:p>
            <a:pPr>
              <a:buNone/>
            </a:pPr>
            <a:r>
              <a:rPr lang="ru-RU" dirty="0" smtClean="0"/>
              <a:t>Португальский 178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4000" dirty="0" smtClean="0"/>
              <a:t>Каждый год в мире «умирает» около 10 языков.</a:t>
            </a:r>
          </a:p>
          <a:p>
            <a:pPr>
              <a:buNone/>
            </a:pPr>
            <a:r>
              <a:rPr lang="ru-RU" sz="4000" dirty="0" smtClean="0"/>
              <a:t>Новые языки не появляются практически с 16 века. </a:t>
            </a:r>
            <a:endParaRPr lang="ru-RU" sz="4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Общие свойства всех языков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dirty="0" smtClean="0"/>
              <a:t>все языки имеют (или имели)  носителей в виде  какого-то этнического коллектива;</a:t>
            </a:r>
          </a:p>
          <a:p>
            <a:pPr lvl="0"/>
            <a:r>
              <a:rPr lang="ru-RU" dirty="0" smtClean="0"/>
              <a:t>все языки на Земле имеют звуковую природу;</a:t>
            </a:r>
          </a:p>
          <a:p>
            <a:pPr lvl="0"/>
            <a:r>
              <a:rPr lang="ru-RU" dirty="0" smtClean="0"/>
              <a:t>языки членораздельны, состоят из элементов, которые комбинируются друг с другом;</a:t>
            </a:r>
          </a:p>
          <a:p>
            <a:pPr lvl="0"/>
            <a:r>
              <a:rPr lang="ru-RU" dirty="0" smtClean="0"/>
              <a:t>в системе каждого языка несколько уровней;</a:t>
            </a:r>
          </a:p>
          <a:p>
            <a:pPr lvl="0"/>
            <a:r>
              <a:rPr lang="ru-RU" dirty="0" smtClean="0"/>
              <a:t>отношения между уровнями иерархические;</a:t>
            </a:r>
          </a:p>
          <a:p>
            <a:pPr lvl="0"/>
            <a:r>
              <a:rPr lang="ru-RU" dirty="0" smtClean="0"/>
              <a:t>все языки – знаковые системы.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Языковые универсалии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endParaRPr lang="ru-RU" dirty="0" smtClean="0"/>
          </a:p>
          <a:p>
            <a:pPr indent="0">
              <a:buNone/>
            </a:pPr>
            <a:r>
              <a:rPr lang="ru-RU" dirty="0" smtClean="0"/>
              <a:t> – это положения, которые действительны  для всех языков мира (абсолютные универсалии) или для их значительного большинства (статистические универсалии).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Абсолютные универсалии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Autofit/>
          </a:bodyPr>
          <a:lstStyle/>
          <a:p>
            <a:r>
              <a:rPr lang="ru-RU" sz="2000" dirty="0" smtClean="0"/>
              <a:t>во всех языках мира  существуют гласные и смычные согласные (хотя соотношение их может быть разным);</a:t>
            </a:r>
          </a:p>
          <a:p>
            <a:r>
              <a:rPr lang="ru-RU" sz="2000" dirty="0" smtClean="0"/>
              <a:t>в каждом языке речевой поток членится на слоги, среди которых обязательно встретится структура “</a:t>
            </a:r>
            <a:r>
              <a:rPr lang="ru-RU" sz="2000" dirty="0" err="1" smtClean="0"/>
              <a:t>согласный+гласный</a:t>
            </a:r>
            <a:r>
              <a:rPr lang="ru-RU" sz="2000" dirty="0" smtClean="0"/>
              <a:t>”;</a:t>
            </a:r>
          </a:p>
          <a:p>
            <a:r>
              <a:rPr lang="ru-RU" sz="2000" dirty="0" smtClean="0"/>
              <a:t>во всех языках мира есть имена собственные и местоимения;</a:t>
            </a:r>
          </a:p>
          <a:p>
            <a:r>
              <a:rPr lang="ru-RU" sz="2000" dirty="0" smtClean="0"/>
              <a:t>в грамматической системе любого языка различаются имя и глагол;</a:t>
            </a:r>
          </a:p>
          <a:p>
            <a:r>
              <a:rPr lang="ru-RU" sz="2000" dirty="0" smtClean="0"/>
              <a:t>в каждом языке есть слова, передающие эмоции или команды человека;</a:t>
            </a:r>
          </a:p>
          <a:p>
            <a:r>
              <a:rPr lang="ru-RU" sz="2000" dirty="0" smtClean="0"/>
              <a:t>если в языке есть категория падежа или рода, то в нем  есть и категория числа;</a:t>
            </a:r>
          </a:p>
          <a:p>
            <a:r>
              <a:rPr lang="ru-RU" sz="2000" dirty="0" smtClean="0"/>
              <a:t>если в языке есть противопоставление по роду у существительных, то оно есть и у местоимений; </a:t>
            </a:r>
          </a:p>
          <a:p>
            <a:r>
              <a:rPr lang="ru-RU" sz="2000" dirty="0" smtClean="0"/>
              <a:t> во всех языках мира есть конструктивные единицы – предложения.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Лекция 1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6000" dirty="0" smtClean="0"/>
              <a:t>Языкознание </a:t>
            </a:r>
          </a:p>
          <a:p>
            <a:r>
              <a:rPr lang="ru-RU" sz="6000" dirty="0" smtClean="0"/>
              <a:t>как наука 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Примеры статистических универсалий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 большинстве языков мира  существует не менее двух различающихся гласных (исключение составляет австралийский язык </a:t>
            </a:r>
            <a:r>
              <a:rPr lang="ru-RU" dirty="0" err="1" smtClean="0"/>
              <a:t>аранта</a:t>
            </a:r>
            <a:r>
              <a:rPr lang="ru-RU" dirty="0" smtClean="0"/>
              <a:t>, в котором есть только один гласный звук);</a:t>
            </a:r>
          </a:p>
          <a:p>
            <a:r>
              <a:rPr lang="ru-RU" dirty="0" smtClean="0"/>
              <a:t>в большинстве языков мира система местоимений имеет не менее  двух чисел (исключение составляет австронезийский яванский язык, в котором в нет числа у местоимений)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Общее языкознание </a:t>
            </a:r>
            <a:br>
              <a:rPr lang="ru-RU" dirty="0" smtClean="0"/>
            </a:br>
            <a:r>
              <a:rPr lang="ru-RU" dirty="0" smtClean="0"/>
              <a:t>(общая лингвистика)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0">
              <a:buNone/>
            </a:pPr>
            <a:r>
              <a:rPr lang="ru-RU" dirty="0" smtClean="0"/>
              <a:t>– это наука, изучающая естественный человеческий язык, его происхождение, свойства, функционирование и развитие. Предметом общего языкознания являются такие сложные вопросы, как сущность языка, соотношение языка и мышления, языка и объективной действительности, языка и культуры, типы языков, классификация языков, историческое развитие языков и др.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Частное языкознание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92500"/>
          </a:bodyPr>
          <a:lstStyle/>
          <a:p>
            <a:pPr indent="0">
              <a:buNone/>
            </a:pPr>
            <a:r>
              <a:rPr lang="ru-RU" dirty="0" smtClean="0"/>
              <a:t>имеет своим предметом какой-либо конкретный язык или группу языков. Оно  исследует каждый отдельный язык как особое, неповторимое явление.</a:t>
            </a:r>
          </a:p>
          <a:p>
            <a:pPr indent="0">
              <a:buNone/>
            </a:pPr>
            <a:r>
              <a:rPr lang="ru-RU" b="1" dirty="0" smtClean="0"/>
              <a:t>Например: </a:t>
            </a:r>
            <a:r>
              <a:rPr lang="ru-RU" dirty="0" smtClean="0"/>
              <a:t>русистика, англистика, </a:t>
            </a:r>
            <a:r>
              <a:rPr lang="ru-RU" dirty="0" err="1" smtClean="0"/>
              <a:t>литуанистика</a:t>
            </a:r>
            <a:r>
              <a:rPr lang="ru-RU" dirty="0" smtClean="0"/>
              <a:t>, японистика (отдельные языки)</a:t>
            </a:r>
          </a:p>
          <a:p>
            <a:pPr indent="0">
              <a:buNone/>
            </a:pPr>
            <a:r>
              <a:rPr lang="ru-RU" dirty="0" smtClean="0"/>
              <a:t>германистика, романистика, славистика (группы языков)</a:t>
            </a:r>
          </a:p>
          <a:p>
            <a:pPr indent="0">
              <a:buNone/>
            </a:pPr>
            <a:r>
              <a:rPr lang="ru-RU" dirty="0" smtClean="0"/>
              <a:t>индоевропеистика, </a:t>
            </a:r>
            <a:r>
              <a:rPr lang="ru-RU" dirty="0" err="1" smtClean="0"/>
              <a:t>алаистика</a:t>
            </a:r>
            <a:r>
              <a:rPr lang="ru-RU" dirty="0" smtClean="0"/>
              <a:t> (языковые семьи)</a:t>
            </a:r>
          </a:p>
          <a:p>
            <a:pPr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Традиционные задачи </a:t>
            </a:r>
            <a:br>
              <a:rPr lang="ru-RU" dirty="0" smtClean="0"/>
            </a:br>
            <a:r>
              <a:rPr lang="ru-RU" dirty="0" smtClean="0"/>
              <a:t>прикладного языкознания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обучение родному и иностранному языку (лингводидактика); </a:t>
            </a:r>
          </a:p>
          <a:p>
            <a:pPr lvl="0"/>
            <a:r>
              <a:rPr lang="ru-RU" dirty="0" smtClean="0"/>
              <a:t>нормирование языкового употребления (составление словарей и грамматик разработка проблем культуры речи, орфографии, орфоэпии);</a:t>
            </a:r>
          </a:p>
          <a:p>
            <a:pPr lvl="0"/>
            <a:r>
              <a:rPr lang="ru-RU" dirty="0" smtClean="0"/>
              <a:t>создание и совершенствование систем письма;</a:t>
            </a:r>
          </a:p>
          <a:p>
            <a:pPr lvl="0"/>
            <a:r>
              <a:rPr lang="ru-RU" dirty="0" smtClean="0"/>
              <a:t>устный и письменный перевод;</a:t>
            </a:r>
          </a:p>
          <a:p>
            <a:r>
              <a:rPr lang="ru-RU" dirty="0" smtClean="0"/>
              <a:t>проблемы научной терминологии;</a:t>
            </a:r>
          </a:p>
          <a:p>
            <a:pPr lvl="0"/>
            <a:r>
              <a:rPr lang="ru-RU" dirty="0" smtClean="0"/>
              <a:t>проблемы прикладной ономастики (прежде всего топонимики);</a:t>
            </a:r>
          </a:p>
          <a:p>
            <a:pPr lvl="0"/>
            <a:r>
              <a:rPr lang="ru-RU" dirty="0" smtClean="0"/>
              <a:t>дешифровка текстов на древних языках;</a:t>
            </a:r>
          </a:p>
          <a:p>
            <a:pPr lvl="0"/>
            <a:r>
              <a:rPr lang="ru-RU" dirty="0" smtClean="0"/>
              <a:t>создание искусственных языков;</a:t>
            </a:r>
          </a:p>
          <a:p>
            <a:r>
              <a:rPr lang="ru-RU" dirty="0" smtClean="0"/>
              <a:t>построение искусственных (формализованных) языков для различных наук (логики, математики, физики, химии и др.;</a:t>
            </a:r>
          </a:p>
          <a:p>
            <a:r>
              <a:rPr lang="ru-RU" dirty="0" smtClean="0"/>
              <a:t>создание систем письма для слепых;</a:t>
            </a:r>
          </a:p>
          <a:p>
            <a:r>
              <a:rPr lang="ru-RU" dirty="0" smtClean="0"/>
              <a:t>создание систем стенографии и др.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Связь языкознания </a:t>
            </a:r>
            <a:br>
              <a:rPr lang="ru-RU" dirty="0" smtClean="0"/>
            </a:br>
            <a:r>
              <a:rPr lang="ru-RU" dirty="0" smtClean="0"/>
              <a:t>с гуманитарными (социальными) науками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Философия;</a:t>
            </a:r>
          </a:p>
          <a:p>
            <a:r>
              <a:rPr lang="ru-RU" dirty="0" smtClean="0"/>
              <a:t>Литературоведение, поэтика;</a:t>
            </a:r>
          </a:p>
          <a:p>
            <a:r>
              <a:rPr lang="ru-RU" dirty="0" smtClean="0"/>
              <a:t>История, археология;</a:t>
            </a:r>
          </a:p>
          <a:p>
            <a:r>
              <a:rPr lang="ru-RU" dirty="0" smtClean="0"/>
              <a:t>Этнография;</a:t>
            </a:r>
          </a:p>
          <a:p>
            <a:r>
              <a:rPr lang="ru-RU" dirty="0" smtClean="0"/>
              <a:t>Антропология;</a:t>
            </a:r>
          </a:p>
          <a:p>
            <a:r>
              <a:rPr lang="ru-RU" dirty="0" smtClean="0"/>
              <a:t>Социология;</a:t>
            </a:r>
          </a:p>
          <a:p>
            <a:r>
              <a:rPr lang="ru-RU" dirty="0" smtClean="0"/>
              <a:t>Психология;</a:t>
            </a:r>
          </a:p>
          <a:p>
            <a:r>
              <a:rPr lang="ru-RU" dirty="0" smtClean="0"/>
              <a:t>Семиотика.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Связь языкознания с естественными науками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Физиология</a:t>
            </a:r>
          </a:p>
          <a:p>
            <a:r>
              <a:rPr lang="ru-RU" dirty="0" smtClean="0"/>
              <a:t>Нейрофизиология</a:t>
            </a:r>
          </a:p>
          <a:p>
            <a:r>
              <a:rPr lang="ru-RU" dirty="0" smtClean="0"/>
              <a:t>Неврология </a:t>
            </a:r>
          </a:p>
          <a:p>
            <a:r>
              <a:rPr lang="ru-RU" dirty="0" smtClean="0"/>
              <a:t>Биология</a:t>
            </a:r>
          </a:p>
          <a:p>
            <a:r>
              <a:rPr lang="ru-RU" dirty="0" smtClean="0"/>
              <a:t>Генетика </a:t>
            </a:r>
          </a:p>
          <a:p>
            <a:r>
              <a:rPr lang="ru-RU" dirty="0" smtClean="0"/>
              <a:t>Медицина </a:t>
            </a:r>
          </a:p>
          <a:p>
            <a:r>
              <a:rPr lang="ru-RU" dirty="0" smtClean="0"/>
              <a:t>География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Связь лингвистики с физико-математическими и техническими науками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Математика</a:t>
            </a:r>
          </a:p>
          <a:p>
            <a:r>
              <a:rPr lang="ru-RU" dirty="0" smtClean="0"/>
              <a:t>Физика</a:t>
            </a:r>
          </a:p>
          <a:p>
            <a:r>
              <a:rPr lang="ru-RU" dirty="0" smtClean="0"/>
              <a:t>Информатика</a:t>
            </a:r>
          </a:p>
          <a:p>
            <a:r>
              <a:rPr lang="ru-RU" dirty="0" smtClean="0"/>
              <a:t>Кибернетика 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лингвистика?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Языкознание </a:t>
            </a:r>
            <a:r>
              <a:rPr lang="ru-RU" dirty="0"/>
              <a:t>(</a:t>
            </a:r>
            <a:r>
              <a:rPr lang="ru-RU" dirty="0" smtClean="0"/>
              <a:t>языковедение</a:t>
            </a:r>
            <a:r>
              <a:rPr lang="ru-RU" dirty="0"/>
              <a:t>, лингвистика) — это «наука о естественном человеческом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языке вообще и о всех языках мира </a:t>
            </a:r>
            <a:r>
              <a:rPr lang="ru-RU" dirty="0" smtClean="0"/>
              <a:t>как индивидуальных его представителях</a:t>
            </a:r>
            <a:r>
              <a:rPr lang="ru-RU" dirty="0"/>
              <a:t>» [ЛЭС, с. 618</a:t>
            </a:r>
            <a:r>
              <a:rPr lang="ru-RU" dirty="0" smtClean="0"/>
              <a:t>].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Функции языка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8429684" cy="5500726"/>
          </a:xfrm>
        </p:spPr>
        <p:txBody>
          <a:bodyPr>
            <a:normAutofit fontScale="70000" lnSpcReduction="20000"/>
          </a:bodyPr>
          <a:lstStyle/>
          <a:p>
            <a:endParaRPr lang="ru-RU" sz="3300" dirty="0" smtClean="0"/>
          </a:p>
          <a:p>
            <a:r>
              <a:rPr lang="ru-RU" sz="3300" dirty="0" smtClean="0">
                <a:solidFill>
                  <a:srgbClr val="FF0000"/>
                </a:solidFill>
              </a:rPr>
              <a:t>коммуникативная</a:t>
            </a:r>
            <a:r>
              <a:rPr lang="ru-RU" sz="3300" dirty="0" smtClean="0"/>
              <a:t> (информативная) – обмен информацией между людьми;</a:t>
            </a:r>
          </a:p>
          <a:p>
            <a:r>
              <a:rPr lang="ru-RU" sz="3300" dirty="0" smtClean="0">
                <a:solidFill>
                  <a:srgbClr val="FF0000"/>
                </a:solidFill>
              </a:rPr>
              <a:t>познавательная</a:t>
            </a:r>
            <a:r>
              <a:rPr lang="ru-RU" sz="3300" dirty="0" smtClean="0"/>
              <a:t> (когнитивная) обработка и хранение знаний в памяти индивида и общества, формирование картины мира;</a:t>
            </a:r>
          </a:p>
          <a:p>
            <a:r>
              <a:rPr lang="ru-RU" sz="3300" dirty="0" err="1" smtClean="0"/>
              <a:t>интерпретативная</a:t>
            </a:r>
            <a:r>
              <a:rPr lang="ru-RU" sz="3300" dirty="0" smtClean="0"/>
              <a:t> – раскрытие  глубинного смысла текстов; </a:t>
            </a:r>
          </a:p>
          <a:p>
            <a:r>
              <a:rPr lang="ru-RU" sz="3300" dirty="0" smtClean="0"/>
              <a:t>регулятивную (</a:t>
            </a:r>
            <a:r>
              <a:rPr lang="ru-RU" sz="3300" dirty="0" err="1" smtClean="0"/>
              <a:t>социативная</a:t>
            </a:r>
            <a:r>
              <a:rPr lang="ru-RU" sz="3300" dirty="0" smtClean="0"/>
              <a:t>, интерактивная) – организация языкового взаимодействия </a:t>
            </a:r>
            <a:r>
              <a:rPr lang="ru-RU" sz="3300" dirty="0" err="1" smtClean="0"/>
              <a:t>коммуникантов</a:t>
            </a:r>
            <a:r>
              <a:rPr lang="ru-RU" sz="3300" dirty="0" smtClean="0"/>
              <a:t>, обмен коммуникативными ролями,  утверждение коммуникативного лидерства;</a:t>
            </a:r>
          </a:p>
          <a:p>
            <a:r>
              <a:rPr lang="ru-RU" sz="3300" dirty="0" smtClean="0"/>
              <a:t> контактоустанавливающая (</a:t>
            </a:r>
            <a:r>
              <a:rPr lang="ru-RU" sz="3300" dirty="0" err="1" smtClean="0"/>
              <a:t>фатическая</a:t>
            </a:r>
            <a:r>
              <a:rPr lang="ru-RU" sz="3300" dirty="0" smtClean="0"/>
              <a:t>) – поддержание  коммуникативного взаимодействия;</a:t>
            </a:r>
          </a:p>
          <a:p>
            <a:r>
              <a:rPr lang="ru-RU" sz="3300" dirty="0" smtClean="0">
                <a:solidFill>
                  <a:srgbClr val="FF0000"/>
                </a:solidFill>
              </a:rPr>
              <a:t>эмоционально-экспрессивная</a:t>
            </a:r>
            <a:r>
              <a:rPr lang="ru-RU" sz="3300" dirty="0" smtClean="0"/>
              <a:t> – выражение эмоций, чувств, настроений, психологических установок, отношения к партнерам по общению и к предмету общения;</a:t>
            </a:r>
          </a:p>
          <a:p>
            <a:pPr>
              <a:buNone/>
            </a:pPr>
            <a:endParaRPr lang="ru-RU" sz="33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Функции языка (продолжение)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эстетическая – создание художественных произведений;</a:t>
            </a:r>
          </a:p>
          <a:p>
            <a:r>
              <a:rPr lang="ru-RU" dirty="0" smtClean="0"/>
              <a:t>магическая («заклинательную») – использование  в религиозном ритуале, в практике экстрасенсов;</a:t>
            </a:r>
          </a:p>
          <a:p>
            <a:r>
              <a:rPr lang="ru-RU" dirty="0" smtClean="0"/>
              <a:t>этнокультурная – объединение в единое целое  представителей данного этноса как носителей	 одного и того же языка;</a:t>
            </a:r>
          </a:p>
          <a:p>
            <a:r>
              <a:rPr lang="ru-RU" dirty="0" smtClean="0"/>
              <a:t>аккумулятивная – хранение накопленного культурного опыта и передача из поколения в поколение;</a:t>
            </a:r>
          </a:p>
          <a:p>
            <a:r>
              <a:rPr lang="ru-RU" dirty="0" smtClean="0"/>
              <a:t>метаязыковая и </a:t>
            </a:r>
            <a:r>
              <a:rPr lang="ru-RU" dirty="0" err="1" smtClean="0"/>
              <a:t>метаречевая</a:t>
            </a:r>
            <a:r>
              <a:rPr lang="ru-RU" dirty="0" smtClean="0"/>
              <a:t> – передача сообщений о  фактах самого языка и о речевых актах.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И многие другие функции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68dc5e4169d6d3d03e9b31f6318f7aafebc0241f31c0d34b930f850594d45d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785794"/>
            <a:ext cx="7558894" cy="4458513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СПИСОК ЛИТЕРАТУРЫ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Алпатов, В.М. История лингвистических учений. Учеб. пособие / В.М. Алпатов. М.:</a:t>
            </a:r>
          </a:p>
          <a:p>
            <a:r>
              <a:rPr lang="ru-RU" dirty="0"/>
              <a:t>Языки русской науки, 1998. – 368 с.</a:t>
            </a:r>
          </a:p>
          <a:p>
            <a:r>
              <a:rPr lang="ru-RU" dirty="0"/>
              <a:t>Гнатюк, О.Л. Основы теории коммуникации. Учеб. пособие / О.Л. Гнатюк. – М.:</a:t>
            </a:r>
          </a:p>
          <a:p>
            <a:r>
              <a:rPr lang="ru-RU" dirty="0" err="1"/>
              <a:t>КноРус</a:t>
            </a:r>
            <a:r>
              <a:rPr lang="ru-RU" dirty="0"/>
              <a:t>, 2010. – 256 с.</a:t>
            </a:r>
          </a:p>
          <a:p>
            <a:r>
              <a:rPr lang="ru-RU" dirty="0"/>
              <a:t>Звегинцев, В.А. История языкознания XIX и XX веков в очерках и извлечениях: в 2</a:t>
            </a:r>
          </a:p>
          <a:p>
            <a:r>
              <a:rPr lang="ru-RU" dirty="0"/>
              <a:t>ч. / В.А. Звегинцев. – 3-е изд.. – М.: Просвещение, 1964. – Часть I. – 467 с.; часть II. – 496</a:t>
            </a:r>
          </a:p>
          <a:p>
            <a:r>
              <a:rPr lang="ru-RU" dirty="0"/>
              <a:t>с.</a:t>
            </a:r>
          </a:p>
          <a:p>
            <a:r>
              <a:rPr lang="ru-RU" dirty="0" err="1"/>
              <a:t>Кронгауз</a:t>
            </a:r>
            <a:r>
              <a:rPr lang="ru-RU" dirty="0"/>
              <a:t>, М.А. Семантика: Учебник / М.А. </a:t>
            </a:r>
            <a:r>
              <a:rPr lang="ru-RU" dirty="0" err="1"/>
              <a:t>Кронгауз</a:t>
            </a:r>
            <a:r>
              <a:rPr lang="ru-RU" dirty="0"/>
              <a:t>. – М: РГГУ, 2001. – 399 с.</a:t>
            </a:r>
          </a:p>
          <a:p>
            <a:r>
              <a:rPr lang="ru-RU" dirty="0"/>
              <a:t>Лингвистический энциклопедический словарь / Гл. ред. </a:t>
            </a:r>
            <a:r>
              <a:rPr lang="ru-RU" dirty="0" err="1"/>
              <a:t>В.Н.Ярцева</a:t>
            </a:r>
            <a:r>
              <a:rPr lang="ru-RU" dirty="0"/>
              <a:t>. М.: Сов. энциклопедия, 1990. – 686 с. [или: Языкознание: Энциклопедический словарь. – М., 1999; 2-е</a:t>
            </a:r>
          </a:p>
          <a:p>
            <a:r>
              <a:rPr lang="ru-RU" dirty="0"/>
              <a:t>изд., дополненное. М., 2002. - 709 с.].</a:t>
            </a:r>
          </a:p>
          <a:p>
            <a:r>
              <a:rPr lang="ru-RU" dirty="0" err="1"/>
              <a:t>Мечковская</a:t>
            </a:r>
            <a:r>
              <a:rPr lang="ru-RU" dirty="0"/>
              <a:t>, Н.Б. Социальная лингвистика: Пособие для студентов гуманитарных</a:t>
            </a:r>
          </a:p>
          <a:p>
            <a:r>
              <a:rPr lang="ru-RU" dirty="0"/>
              <a:t>вузов и учащихся лицеев / Н.Б. </a:t>
            </a:r>
            <a:r>
              <a:rPr lang="ru-RU" dirty="0" err="1"/>
              <a:t>Мечковская</a:t>
            </a:r>
            <a:r>
              <a:rPr lang="ru-RU" dirty="0"/>
              <a:t>. – М.: Аспект Пресс, 1996, 1998, 2000. – 207 </a:t>
            </a:r>
          </a:p>
        </p:txBody>
      </p:sp>
    </p:spTree>
    <p:extLst>
      <p:ext uri="{BB962C8B-B14F-4D97-AF65-F5344CB8AC3E}">
        <p14:creationId xmlns:p14="http://schemas.microsoft.com/office/powerpoint/2010/main" val="40632573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	</a:t>
            </a:r>
          </a:p>
          <a:p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dirty="0"/>
              <a:t>что такое языкознание, объясните что оно изучает 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	</a:t>
            </a:r>
          </a:p>
          <a:p>
            <a:r>
              <a:rPr lang="ru-RU" dirty="0" smtClean="0"/>
              <a:t> </a:t>
            </a:r>
            <a:r>
              <a:rPr lang="ru-RU" dirty="0"/>
              <a:t>когда возникла и как развивалась наука о языке.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	</a:t>
            </a:r>
          </a:p>
          <a:p>
            <a:r>
              <a:rPr lang="ru-RU" dirty="0" smtClean="0"/>
              <a:t> </a:t>
            </a:r>
            <a:r>
              <a:rPr lang="ru-RU" dirty="0"/>
              <a:t>какова структура современного языкознания.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	</a:t>
            </a:r>
          </a:p>
          <a:p>
            <a:r>
              <a:rPr lang="ru-RU" dirty="0"/>
              <a:t> </a:t>
            </a:r>
            <a:r>
              <a:rPr lang="ru-RU" dirty="0" smtClean="0"/>
              <a:t>что </a:t>
            </a:r>
            <a:r>
              <a:rPr lang="ru-RU" dirty="0"/>
              <a:t>изучает частное, общее, прикладное языкознание.</a:t>
            </a:r>
          </a:p>
        </p:txBody>
      </p:sp>
    </p:spTree>
    <p:extLst>
      <p:ext uri="{BB962C8B-B14F-4D97-AF65-F5344CB8AC3E}">
        <p14:creationId xmlns:p14="http://schemas.microsoft.com/office/powerpoint/2010/main" val="663639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dirty="0"/>
              <a:t>«Языковедение (языкознание, лингвистика) — </a:t>
            </a:r>
            <a:r>
              <a:rPr lang="ru-RU" dirty="0" smtClean="0"/>
              <a:t>наука, изучающая </a:t>
            </a:r>
            <a:r>
              <a:rPr lang="ru-RU" dirty="0"/>
              <a:t>языки (в принципе — все существующие, </a:t>
            </a:r>
            <a:r>
              <a:rPr lang="ru-RU" dirty="0" smtClean="0"/>
              <a:t>когда-либо </a:t>
            </a:r>
            <a:r>
              <a:rPr lang="ru-RU" dirty="0"/>
              <a:t>существовавшие или могущие возникнуть в будущем), а тем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самым и человеческий язык вообще» [Маслов, 1987, с. 4]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 злоупотреблении термином «лингвистический»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Лингвистический – относящийся к лингвистике, а не к языку (англ. </a:t>
            </a:r>
            <a:r>
              <a:rPr lang="en-US" dirty="0" smtClean="0"/>
              <a:t>Linguistic </a:t>
            </a:r>
            <a:r>
              <a:rPr lang="ru-RU" dirty="0" smtClean="0"/>
              <a:t>имеет оба значения).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Лингвистический класс</a:t>
            </a:r>
            <a:r>
              <a:rPr lang="en-US" dirty="0" smtClean="0"/>
              <a:t>/</a:t>
            </a:r>
            <a:r>
              <a:rPr lang="ru-RU" dirty="0" smtClean="0"/>
              <a:t>школа</a:t>
            </a:r>
            <a:r>
              <a:rPr lang="en-US" dirty="0" smtClean="0"/>
              <a:t>/</a:t>
            </a:r>
            <a:r>
              <a:rPr lang="ru-RU" dirty="0" smtClean="0"/>
              <a:t>колледж – неправильное употребление термина.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1350d9fe4582ea3bf2017b9ec5b57e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42852"/>
            <a:ext cx="4357718" cy="4357718"/>
          </a:xfrm>
        </p:spPr>
      </p:pic>
      <p:pic>
        <p:nvPicPr>
          <p:cNvPr id="5" name="Рисунок 4" descr="week-7-photo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2571744"/>
            <a:ext cx="3714776" cy="37147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Объект языкознания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dirty="0"/>
              <a:t>О</a:t>
            </a:r>
            <a:r>
              <a:rPr lang="ru-RU" dirty="0" smtClean="0"/>
              <a:t>бъектом </a:t>
            </a:r>
            <a:r>
              <a:rPr lang="ru-RU" dirty="0"/>
              <a:t>языкознания является язык во всем объеме </a:t>
            </a:r>
            <a:r>
              <a:rPr lang="ru-RU" dirty="0" smtClean="0"/>
              <a:t>его свойств </a:t>
            </a:r>
            <a:r>
              <a:rPr lang="ru-RU" dirty="0"/>
              <a:t>и функций, строение, функционирование и </a:t>
            </a:r>
            <a:r>
              <a:rPr lang="ru-RU" dirty="0" smtClean="0"/>
              <a:t>историческое </a:t>
            </a:r>
            <a:r>
              <a:rPr lang="ru-RU" dirty="0"/>
              <a:t>развитие </a:t>
            </a:r>
            <a:r>
              <a:rPr lang="ru-RU" dirty="0" smtClean="0"/>
              <a:t>языка.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Объект науки о языке – естественный человеческий язык.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Язык – это сущностная характеристика человека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endParaRPr lang="ru-RU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Язык – это “чисто человеческий, </a:t>
            </a:r>
            <a:r>
              <a:rPr lang="ru-RU" dirty="0" err="1" smtClean="0"/>
              <a:t>неинстинктивный</a:t>
            </a:r>
            <a:r>
              <a:rPr lang="ru-RU" dirty="0" smtClean="0"/>
              <a:t> способ передачи мыслей, эмоций и желаний посредством специально производимых символов” (Сепир 1993).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Язык – это способ устанавливать соответствие между звуком и значением.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Важные свойства языка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Язык возникает спонтанно и развивается стихийно.</a:t>
            </a:r>
          </a:p>
          <a:p>
            <a:pPr>
              <a:buNone/>
            </a:pPr>
            <a:r>
              <a:rPr lang="ru-RU" dirty="0" smtClean="0"/>
              <a:t>Язык постоянно меняется подобно живому организму.</a:t>
            </a:r>
          </a:p>
          <a:p>
            <a:pPr>
              <a:buNone/>
            </a:pPr>
            <a:r>
              <a:rPr lang="ru-RU" dirty="0" smtClean="0"/>
              <a:t>Человек овладевает и владеет языком бессознательно, обучаясь ему в раннем возрасте.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1212</Words>
  <Application>Microsoft Office PowerPoint</Application>
  <PresentationFormat>Экран (4:3)</PresentationFormat>
  <Paragraphs>154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7" baseType="lpstr">
      <vt:lpstr>Arial</vt:lpstr>
      <vt:lpstr>Calibri</vt:lpstr>
      <vt:lpstr>Тема Office</vt:lpstr>
      <vt:lpstr>Презентация PowerPoint</vt:lpstr>
      <vt:lpstr>Лекция 1 </vt:lpstr>
      <vt:lpstr>Что такое лингвистика? </vt:lpstr>
      <vt:lpstr>Презентация PowerPoint</vt:lpstr>
      <vt:lpstr>О злоупотреблении термином «лингвистический»</vt:lpstr>
      <vt:lpstr>Презентация PowerPoint</vt:lpstr>
      <vt:lpstr>Объект языкознания</vt:lpstr>
      <vt:lpstr>Язык – это сущностная характеристика человека</vt:lpstr>
      <vt:lpstr>Важные свойства языка</vt:lpstr>
      <vt:lpstr>Отличия ЯЗЫКА от биокоммуникации</vt:lpstr>
      <vt:lpstr>Презентация PowerPoint</vt:lpstr>
      <vt:lpstr>«Вавилонская башня», Питер Брейгель старший (1563)</vt:lpstr>
      <vt:lpstr>Языковое разнообразие</vt:lpstr>
      <vt:lpstr>Презентация PowerPoint</vt:lpstr>
      <vt:lpstr>Основные мировые языки </vt:lpstr>
      <vt:lpstr>Презентация PowerPoint</vt:lpstr>
      <vt:lpstr>Общие свойства всех языков</vt:lpstr>
      <vt:lpstr>Языковые универсалии</vt:lpstr>
      <vt:lpstr>Абсолютные универсалии</vt:lpstr>
      <vt:lpstr>Примеры статистических универсалий</vt:lpstr>
      <vt:lpstr>Презентация PowerPoint</vt:lpstr>
      <vt:lpstr>Общее языкознание  (общая лингвистика)</vt:lpstr>
      <vt:lpstr>Частное языкознание</vt:lpstr>
      <vt:lpstr>Традиционные задачи  прикладного языкознания </vt:lpstr>
      <vt:lpstr>Связь языкознания  с гуманитарными (социальными) науками</vt:lpstr>
      <vt:lpstr>Связь языкознания с естественными науками</vt:lpstr>
      <vt:lpstr>Связь лингвистики с физико-математическими и техническими науками </vt:lpstr>
      <vt:lpstr>Презентация PowerPoint</vt:lpstr>
      <vt:lpstr>Презентация PowerPoint</vt:lpstr>
      <vt:lpstr>Функции языка</vt:lpstr>
      <vt:lpstr>Функции языка (продолжение)</vt:lpstr>
      <vt:lpstr>Презентация PowerPoint</vt:lpstr>
      <vt:lpstr>СПИСОК ЛИТЕРАТУРЫ </vt:lpstr>
      <vt:lpstr>Вопросы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</dc:title>
  <dc:creator>Polina</dc:creator>
  <cp:lastModifiedBy>Admin</cp:lastModifiedBy>
  <cp:revision>28</cp:revision>
  <dcterms:created xsi:type="dcterms:W3CDTF">2017-02-06T17:40:39Z</dcterms:created>
  <dcterms:modified xsi:type="dcterms:W3CDTF">2022-09-08T05:30:40Z</dcterms:modified>
</cp:coreProperties>
</file>